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512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re Galić" initials="JG" lastIdx="4" clrIdx="0">
    <p:extLst>
      <p:ext uri="{19B8F6BF-5375-455C-9EA6-DF929625EA0E}">
        <p15:presenceInfo xmlns:p15="http://schemas.microsoft.com/office/powerpoint/2012/main" userId="S-1-5-21-2368369147-1209255691-64828724-4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B6E5"/>
    <a:srgbClr val="003764"/>
    <a:srgbClr val="003700"/>
    <a:srgbClr val="FF3764"/>
    <a:srgbClr val="355EA9"/>
    <a:srgbClr val="8FAEDD"/>
    <a:srgbClr val="FF5050"/>
    <a:srgbClr val="88A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3579" autoAdjust="0"/>
  </p:normalViewPr>
  <p:slideViewPr>
    <p:cSldViewPr snapToGrid="0">
      <p:cViewPr varScale="1">
        <p:scale>
          <a:sx n="59" d="100"/>
          <a:sy n="59" d="100"/>
        </p:scale>
        <p:origin x="119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na Petrović Blajić" userId="d41e8641-d80c-4db4-baf6-5bafc39c27d5" providerId="ADAL" clId="{0C75FC67-56BE-40ED-87FE-8BDFD2D26CFE}"/>
    <pc:docChg chg="modSld">
      <pc:chgData name="Lana Petrović Blajić" userId="d41e8641-d80c-4db4-baf6-5bafc39c27d5" providerId="ADAL" clId="{0C75FC67-56BE-40ED-87FE-8BDFD2D26CFE}" dt="2025-06-20T12:33:03.631" v="67" actId="20577"/>
      <pc:docMkLst>
        <pc:docMk/>
      </pc:docMkLst>
      <pc:sldChg chg="modSp mod">
        <pc:chgData name="Lana Petrović Blajić" userId="d41e8641-d80c-4db4-baf6-5bafc39c27d5" providerId="ADAL" clId="{0C75FC67-56BE-40ED-87FE-8BDFD2D26CFE}" dt="2025-06-20T12:33:03.631" v="67" actId="20577"/>
        <pc:sldMkLst>
          <pc:docMk/>
          <pc:sldMk cId="622390438" sldId="512"/>
        </pc:sldMkLst>
        <pc:spChg chg="mod">
          <ac:chgData name="Lana Petrović Blajić" userId="d41e8641-d80c-4db4-baf6-5bafc39c27d5" providerId="ADAL" clId="{0C75FC67-56BE-40ED-87FE-8BDFD2D26CFE}" dt="2025-06-20T11:22:38.730" v="2" actId="1076"/>
          <ac:spMkLst>
            <pc:docMk/>
            <pc:sldMk cId="622390438" sldId="512"/>
            <ac:spMk id="3" creationId="{C541BCE3-7EF4-D407-CE2E-FE9B5710C6CA}"/>
          </ac:spMkLst>
        </pc:spChg>
        <pc:spChg chg="mod">
          <ac:chgData name="Lana Petrović Blajić" userId="d41e8641-d80c-4db4-baf6-5bafc39c27d5" providerId="ADAL" clId="{0C75FC67-56BE-40ED-87FE-8BDFD2D26CFE}" dt="2025-06-20T12:33:03.631" v="67" actId="20577"/>
          <ac:spMkLst>
            <pc:docMk/>
            <pc:sldMk cId="622390438" sldId="512"/>
            <ac:spMk id="4" creationId="{F31AD982-38A3-FFE2-4E0D-E3F3C4F679ED}"/>
          </ac:spMkLst>
        </pc:spChg>
        <pc:graphicFrameChg chg="modGraphic">
          <ac:chgData name="Lana Petrović Blajić" userId="d41e8641-d80c-4db4-baf6-5bafc39c27d5" providerId="ADAL" clId="{0C75FC67-56BE-40ED-87FE-8BDFD2D26CFE}" dt="2025-06-20T12:32:57.153" v="65" actId="20577"/>
          <ac:graphicFrameMkLst>
            <pc:docMk/>
            <pc:sldMk cId="622390438" sldId="512"/>
            <ac:graphicFrameMk id="14" creationId="{F26AB30A-74EC-3120-B70B-6B5224BEAAC2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120F1-34A9-4FD1-90DD-CBF4FF5C88E1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A71A9-4CF1-4FB0-A898-9338B1639E0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709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AA71A9-4CF1-4FB0-A898-9338B1639E0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46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6D2BD-2316-47A7-969E-1C1BAE069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5" y="1122364"/>
            <a:ext cx="914399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E17F5-7DA0-4303-BD33-7EA08A2EC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5" y="3602038"/>
            <a:ext cx="9143998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18" indent="0" algn="ctr">
              <a:buNone/>
              <a:defRPr sz="2000"/>
            </a:lvl2pPr>
            <a:lvl3pPr marL="914436" indent="0" algn="ctr">
              <a:buNone/>
              <a:defRPr sz="1800"/>
            </a:lvl3pPr>
            <a:lvl4pPr marL="1371654" indent="0" algn="ctr">
              <a:buNone/>
              <a:defRPr sz="1600"/>
            </a:lvl4pPr>
            <a:lvl5pPr marL="1828872" indent="0" algn="ctr">
              <a:buNone/>
              <a:defRPr sz="1600"/>
            </a:lvl5pPr>
            <a:lvl6pPr marL="2286090" indent="0" algn="ctr">
              <a:buNone/>
              <a:defRPr sz="1600"/>
            </a:lvl6pPr>
            <a:lvl7pPr marL="2743308" indent="0" algn="ctr">
              <a:buNone/>
              <a:defRPr sz="1600"/>
            </a:lvl7pPr>
            <a:lvl8pPr marL="3200526" indent="0" algn="ctr">
              <a:buNone/>
              <a:defRPr sz="1600"/>
            </a:lvl8pPr>
            <a:lvl9pPr marL="365774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5E67C-D52A-4BD2-8452-F94F49B42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81B5-97AD-46DF-8D4C-8487312C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BDE23-4FBE-4586-91B5-19B0FF1B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447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C06-768B-472D-8A11-7145D84B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3C7C5-5C18-49C6-BBE2-B37A8BE8F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EE658-DE1C-47B0-9858-8F1C9A5E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9210B-1C1A-49A1-B72F-5508E34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2359-3DAF-4EAD-ABE1-83FD42813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2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568286-DD09-456A-B2D8-66FE10EB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8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CEBA9-DAD5-4D8F-87DE-B38537D7E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8" y="365126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4A30B-B5D0-4078-A379-9070F7C6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E2EFD-CF04-49E9-924E-EB8F40AF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8A3B4-D9BE-444F-BC3A-5B897481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777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5424-4A80-41F4-B5DA-C85E7E6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8E945-45E3-4F1D-8064-18D7F392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1257B-6A59-4A3C-8B7A-1BF5801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F88E5-1A56-446E-B4C3-04AC2F32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BDEF-0030-4ECF-B788-1AFC1D0E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40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D925-6DEF-417B-99C1-A8962F3F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9087B-74A0-4FC8-A28F-17DF4758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4"/>
            <a:ext cx="10515601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2EE42-939C-4A13-A263-E388B887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16A0C-B73D-4187-A193-15ED144F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B2F23-C8C2-4CAD-B001-889F5B03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386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9B7EA-6015-4AD0-8485-13676263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B31C-9AF0-48D7-A2FF-A41D25235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5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11ABC-7116-4F76-8B8B-B10374E0F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83ED8-ECE4-4AC9-AD13-918FA619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2FB06-0E0A-4667-BCA5-F7735A52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76544-1577-413C-9BB6-1540BDAD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42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552F-B9C4-487F-9711-E8D960D5E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87D22-786E-4B43-9426-824ED85C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3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11CE0-9A04-4B71-8B79-6B13A4564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B5352-D06F-4D49-8555-85749F5B4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7" y="1681163"/>
            <a:ext cx="5183185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AB75A-3926-48B5-B300-7761720A0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7" y="2505076"/>
            <a:ext cx="51831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1E6727-F866-491A-82F8-6D21E4CC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A7680-5CDF-41C7-9510-21B703FC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FC792B-C56A-4774-94C1-3F1B92FD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4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2D54-B4F6-4DD8-8C6D-E35EF7BD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38ABD-974F-47BC-8AC2-25726917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4C049-8FEA-4A67-833D-CA430E53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0084B-73E2-4B68-879B-7803D83C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99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D2C85-81BD-4DBC-9877-CC255B2D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1AF378-DF1C-4619-8BE2-A546957C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297D1-4708-40FA-9F5B-D0598F9C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44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3094-E6E8-4F2D-9A6E-510D9BD0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D71C-CFE4-407B-8DA8-E9BCE2CA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E6C9A-747A-46C7-8AC3-5B674B89D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F565D-DA59-4337-B54C-1200A4AE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88467-76A3-4E7F-9DAD-95508BBD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C3F3A-E7BB-4490-B3C6-0DB9C2A6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74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57720-AEAC-4B7C-86DF-F2BB8FB24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5074E5-0648-4C23-9346-D8BD67E7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8" indent="0">
              <a:buNone/>
              <a:defRPr sz="2800"/>
            </a:lvl2pPr>
            <a:lvl3pPr marL="914436" indent="0">
              <a:buNone/>
              <a:defRPr sz="2401"/>
            </a:lvl3pPr>
            <a:lvl4pPr marL="1371654" indent="0">
              <a:buNone/>
              <a:defRPr sz="2000"/>
            </a:lvl4pPr>
            <a:lvl5pPr marL="1828872" indent="0">
              <a:buNone/>
              <a:defRPr sz="2000"/>
            </a:lvl5pPr>
            <a:lvl6pPr marL="2286090" indent="0">
              <a:buNone/>
              <a:defRPr sz="2000"/>
            </a:lvl6pPr>
            <a:lvl7pPr marL="2743308" indent="0">
              <a:buNone/>
              <a:defRPr sz="2000"/>
            </a:lvl7pPr>
            <a:lvl8pPr marL="3200526" indent="0">
              <a:buNone/>
              <a:defRPr sz="2000"/>
            </a:lvl8pPr>
            <a:lvl9pPr marL="3657744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8C070-460B-4D61-9527-EAEB908A8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2B557-72A7-4135-9788-6D4EFFAE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752C1-5B14-409A-8D17-4662C225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47E22-49F3-47C4-83C6-102DE212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5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B1CF9-F305-42DD-80EA-9653AF1C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D0CFE-7475-4236-A717-3B21EE708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77768-6E3C-4983-895D-5994CDF06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8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230D2-136A-4B13-8449-3CC5F036D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B2C8E-A326-47F7-B18C-0E1B3ED43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2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73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xStyles>
    <p:titleStyle>
      <a:lvl1pPr algn="l" defTabSz="9144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9" indent="-228609" algn="l" defTabSz="91443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7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3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9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4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2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oatia.hr/hr-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1AD982-38A3-FFE2-4E0D-E3F3C4F679ED}"/>
              </a:ext>
            </a:extLst>
          </p:cNvPr>
          <p:cNvSpPr/>
          <p:nvPr/>
        </p:nvSpPr>
        <p:spPr>
          <a:xfrm>
            <a:off x="0" y="-102548"/>
            <a:ext cx="12192000" cy="929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GODIŠNJE HRVATSKE TURISTIČKE NAGRADE 2026.</a:t>
            </a:r>
          </a:p>
          <a:p>
            <a:pPr algn="ctr">
              <a:buNone/>
            </a:pPr>
            <a:endParaRPr lang="hr-H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hr-H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DMK - TURISTIČKI ARANŽMAN GODINE</a:t>
            </a:r>
            <a:endParaRPr lang="hr-HR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41BCE3-7EF4-D407-CE2E-FE9B5710C6CA}"/>
              </a:ext>
            </a:extLst>
          </p:cNvPr>
          <p:cNvSpPr txBox="1"/>
          <p:nvPr/>
        </p:nvSpPr>
        <p:spPr>
          <a:xfrm>
            <a:off x="208759" y="950790"/>
            <a:ext cx="11708780" cy="968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lnSpc>
                <a:spcPct val="107000"/>
              </a:lnSpc>
              <a:spcAft>
                <a:spcPts val="800"/>
              </a:spcAft>
            </a:pPr>
            <a:r>
              <a:rPr lang="hr-HR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Podnositelji kandidature mogu biti </a:t>
            </a:r>
            <a:r>
              <a:rPr lang="hr-HR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destinacijske menadžment kompanije i turističke agencije koje su u prethodnom </a:t>
            </a:r>
            <a:r>
              <a:rPr lang="hr-HR" sz="1800" ker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razdoblju osmislile </a:t>
            </a:r>
            <a:r>
              <a:rPr lang="hr-HR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 realizirale turistički aranžman (aranžmane) i time značajno doprinijele razvoju turizma Republike Hrvatske. </a:t>
            </a:r>
            <a:endParaRPr lang="hr-H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26AB30A-74EC-3120-B70B-6B5224BEA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868408"/>
              </p:ext>
            </p:extLst>
          </p:nvPr>
        </p:nvGraphicFramePr>
        <p:xfrm>
          <a:off x="1597025" y="1919068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103933596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effectLst/>
                        </a:rPr>
                        <a:t>NAZIV TURISTIČKOG ARANŽMANA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036588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E3D1A5-95E9-1435-1EDB-544B6A1F2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351732"/>
              </p:ext>
            </p:extLst>
          </p:nvPr>
        </p:nvGraphicFramePr>
        <p:xfrm>
          <a:off x="1597025" y="2309466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30222608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9AB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2496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CF934F-4FE8-3D9D-7DCE-E2E246CD9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93251"/>
              </p:ext>
            </p:extLst>
          </p:nvPr>
        </p:nvGraphicFramePr>
        <p:xfrm>
          <a:off x="1597025" y="3162372"/>
          <a:ext cx="8997950" cy="21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145">
                  <a:extLst>
                    <a:ext uri="{9D8B030D-6E8A-4147-A177-3AD203B41FA5}">
                      <a16:colId xmlns:a16="http://schemas.microsoft.com/office/drawing/2014/main" val="3971653320"/>
                    </a:ext>
                  </a:extLst>
                </a:gridCol>
                <a:gridCol w="6948805">
                  <a:extLst>
                    <a:ext uri="{9D8B030D-6E8A-4147-A177-3AD203B41FA5}">
                      <a16:colId xmlns:a16="http://schemas.microsoft.com/office/drawing/2014/main" val="2821422936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PODNOSITELJ KANDIDATURE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2858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ime i prezime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72363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naziv tvrtke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7908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funkcija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236722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telefon/mobitel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12462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e-mail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8586274"/>
                  </a:ext>
                </a:extLst>
              </a:tr>
            </a:tbl>
          </a:graphicData>
        </a:graphic>
      </p:graphicFrame>
      <p:pic>
        <p:nvPicPr>
          <p:cNvPr id="17" name="Picture 16">
            <a:hlinkClick r:id="rId3"/>
            <a:extLst>
              <a:ext uri="{FF2B5EF4-FFF2-40B4-BE49-F238E27FC236}">
                <a16:creationId xmlns:a16="http://schemas.microsoft.com/office/drawing/2014/main" id="{74125C4D-9652-B349-F102-2AC2A27728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247" y="5948185"/>
            <a:ext cx="801805" cy="563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7A90F5-29A7-01BE-E74C-6A79F64FD1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679" y="6229696"/>
            <a:ext cx="555008" cy="370008"/>
          </a:xfrm>
          <a:prstGeom prst="rect">
            <a:avLst/>
          </a:prstGeom>
          <a:noFill/>
        </p:spPr>
      </p:pic>
      <p:pic>
        <p:nvPicPr>
          <p:cNvPr id="5" name="Picture 4" descr="Blue text on a white background&#10;&#10;AI-generated content may be incorrect.">
            <a:extLst>
              <a:ext uri="{FF2B5EF4-FFF2-40B4-BE49-F238E27FC236}">
                <a16:creationId xmlns:a16="http://schemas.microsoft.com/office/drawing/2014/main" id="{27379146-5186-86CF-1A35-9B93327691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27" y="6056439"/>
            <a:ext cx="1219200" cy="318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23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4003</TotalTime>
  <Words>64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Jannette Razum</dc:creator>
  <cp:lastModifiedBy>Branko Lelas</cp:lastModifiedBy>
  <cp:revision>223</cp:revision>
  <cp:lastPrinted>2025-02-24T14:15:01Z</cp:lastPrinted>
  <dcterms:created xsi:type="dcterms:W3CDTF">2019-05-20T07:06:25Z</dcterms:created>
  <dcterms:modified xsi:type="dcterms:W3CDTF">2026-06-26T11:45:08Z</dcterms:modified>
</cp:coreProperties>
</file>