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648" r:id="rId1"/>
  </p:sldMasterIdLst>
  <p:notesMasterIdLst>
    <p:notesMasterId r:id="rId3"/>
  </p:notesMasterIdLst>
  <p:sldIdLst>
    <p:sldId id="512" r:id="rId2"/>
  </p:sldIdLst>
  <p:sldSz cx="12192000" cy="6858000"/>
  <p:notesSz cx="6735763" cy="9866313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ure Galić" initials="JG" lastIdx="4" clrIdx="0">
    <p:extLst>
      <p:ext uri="{19B8F6BF-5375-455C-9EA6-DF929625EA0E}">
        <p15:presenceInfo xmlns:p15="http://schemas.microsoft.com/office/powerpoint/2012/main" userId="S-1-5-21-2368369147-1209255691-64828724-413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AB6E5"/>
    <a:srgbClr val="003764"/>
    <a:srgbClr val="003700"/>
    <a:srgbClr val="FF3764"/>
    <a:srgbClr val="355EA9"/>
    <a:srgbClr val="8FAEDD"/>
    <a:srgbClr val="FF5050"/>
    <a:srgbClr val="88A9D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882" autoAdjust="0"/>
    <p:restoredTop sz="93579" autoAdjust="0"/>
  </p:normalViewPr>
  <p:slideViewPr>
    <p:cSldViewPr snapToGrid="0">
      <p:cViewPr>
        <p:scale>
          <a:sx n="90" d="100"/>
          <a:sy n="90" d="100"/>
        </p:scale>
        <p:origin x="-84" y="1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B120F1-34A9-4FD1-90DD-CBF4FF5C88E1}" type="datetimeFigureOut">
              <a:rPr lang="hr-HR" smtClean="0"/>
              <a:t>05.06.2025</a:t>
            </a:fld>
            <a:endParaRPr lang="hr-H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1233488"/>
            <a:ext cx="5916613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r-H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3577" y="4748163"/>
            <a:ext cx="5388610" cy="388486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15373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AA71A9-4CF1-4FB0-A898-9338B1639E09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7170924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AAA71A9-4CF1-4FB0-A898-9338B1639E09}" type="slidenum">
              <a:rPr lang="hr-HR" smtClean="0"/>
              <a:t>1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1374656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A6D2BD-2316-47A7-969E-1C1BAE0693C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5" y="1122364"/>
            <a:ext cx="9143998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09E17F5-7DA0-4303-BD33-7EA08A2EC5F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5" y="3602038"/>
            <a:ext cx="9143998" cy="1655762"/>
          </a:xfrm>
        </p:spPr>
        <p:txBody>
          <a:bodyPr/>
          <a:lstStyle>
            <a:lvl1pPr marL="0" indent="0" algn="ctr">
              <a:buNone/>
              <a:defRPr sz="2401"/>
            </a:lvl1pPr>
            <a:lvl2pPr marL="457218" indent="0" algn="ctr">
              <a:buNone/>
              <a:defRPr sz="2000"/>
            </a:lvl2pPr>
            <a:lvl3pPr marL="914436" indent="0" algn="ctr">
              <a:buNone/>
              <a:defRPr sz="1800"/>
            </a:lvl3pPr>
            <a:lvl4pPr marL="1371654" indent="0" algn="ctr">
              <a:buNone/>
              <a:defRPr sz="1600"/>
            </a:lvl4pPr>
            <a:lvl5pPr marL="1828872" indent="0" algn="ctr">
              <a:buNone/>
              <a:defRPr sz="1600"/>
            </a:lvl5pPr>
            <a:lvl6pPr marL="2286090" indent="0" algn="ctr">
              <a:buNone/>
              <a:defRPr sz="1600"/>
            </a:lvl6pPr>
            <a:lvl7pPr marL="2743308" indent="0" algn="ctr">
              <a:buNone/>
              <a:defRPr sz="1600"/>
            </a:lvl7pPr>
            <a:lvl8pPr marL="3200526" indent="0" algn="ctr">
              <a:buNone/>
              <a:defRPr sz="1600"/>
            </a:lvl8pPr>
            <a:lvl9pPr marL="3657744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hr-H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4F5E67C-D52A-4BD2-8452-F94F49B420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C770E-D314-48F4-BCD7-5731904B2090}" type="datetimeFigureOut">
              <a:rPr lang="hr-HR" smtClean="0"/>
              <a:t>05.06.2025</a:t>
            </a:fld>
            <a:endParaRPr lang="hr-H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4481B5-97AD-46DF-8D4C-8487312C81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9BDE23-4FBE-4586-91B5-19B0FF1BC5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73457-5AE9-46AB-8FB9-2CCE34542EA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3444740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670C06-768B-472D-8A11-7145D84B43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2A3C7C5-5C18-49C6-BBE2-B37A8BE8FFE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6EE658-DE1C-47B0-9858-8F1C9A5EBF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C770E-D314-48F4-BCD7-5731904B2090}" type="datetimeFigureOut">
              <a:rPr lang="hr-HR" smtClean="0"/>
              <a:t>05.06.2025</a:t>
            </a:fld>
            <a:endParaRPr lang="hr-H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A9210B-1C1A-49A1-B72F-5508E348A6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EF2359-3DAF-4EAD-ABE1-83FD428138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73457-5AE9-46AB-8FB9-2CCE34542EA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3482757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C568286-DD09-456A-B2D8-66FE10EB2D1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6"/>
            <a:ext cx="2628896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05CEBA9-DAD5-4D8F-87DE-B38537D7ED5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8" y="365126"/>
            <a:ext cx="7734299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94A30B-B5D0-4078-A379-9070F7C661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C770E-D314-48F4-BCD7-5731904B2090}" type="datetimeFigureOut">
              <a:rPr lang="hr-HR" smtClean="0"/>
              <a:t>05.06.2025</a:t>
            </a:fld>
            <a:endParaRPr lang="hr-H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FE2EFD-CF04-49E9-924E-EB8F40AFE3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A8A3B4-D9BE-444F-BC3A-5B89748108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73457-5AE9-46AB-8FB9-2CCE34542EA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9777749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925424-4A80-41F4-B5DA-C85E7E6ED7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C8E945-45E3-4F1D-8064-18D7F3929E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71257B-6A59-4A3C-8B7A-1BF5801B8C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C770E-D314-48F4-BCD7-5731904B2090}" type="datetimeFigureOut">
              <a:rPr lang="hr-HR" smtClean="0"/>
              <a:t>05.06.2025</a:t>
            </a:fld>
            <a:endParaRPr lang="hr-H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CDF88E5-1A56-446E-B4C3-04AC2F3267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8ABDEF-0030-4ECF-B788-1AFC1D0EB1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73457-5AE9-46AB-8FB9-2CCE34542EA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5694020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DCD925-6DEF-417B-99C1-A8962F3F87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3" y="1709739"/>
            <a:ext cx="10515601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D79087B-74A0-4FC8-A28F-17DF475800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3" y="4589464"/>
            <a:ext cx="10515601" cy="1500187"/>
          </a:xfrm>
        </p:spPr>
        <p:txBody>
          <a:bodyPr/>
          <a:lstStyle>
            <a:lvl1pPr marL="0" indent="0">
              <a:buNone/>
              <a:defRPr sz="2401">
                <a:solidFill>
                  <a:schemeClr val="tx1">
                    <a:tint val="75000"/>
                  </a:schemeClr>
                </a:solidFill>
              </a:defRPr>
            </a:lvl1pPr>
            <a:lvl2pPr marL="457218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36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7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9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30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52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74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02EE42-939C-4A13-A263-E388B887AB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C770E-D314-48F4-BCD7-5731904B2090}" type="datetimeFigureOut">
              <a:rPr lang="hr-HR" smtClean="0"/>
              <a:t>05.06.2025</a:t>
            </a:fld>
            <a:endParaRPr lang="hr-H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D16A0C-B73D-4187-A193-15ED144FA3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BB2F23-C8C2-4CAD-B001-889F5B03C7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73457-5AE9-46AB-8FB9-2CCE34542EA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7838693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C9B7EA-6015-4AD0-8485-1367626314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0EB31C-9AF0-48D7-A2FF-A41D2523549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195" y="1825625"/>
            <a:ext cx="5181602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3811ABC-7116-4F76-8B8B-B10374E0FA3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3" y="1825625"/>
            <a:ext cx="5181602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8B83ED8-ECE4-4AC9-AD13-918FA6197B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C770E-D314-48F4-BCD7-5731904B2090}" type="datetimeFigureOut">
              <a:rPr lang="hr-HR" smtClean="0"/>
              <a:t>05.06.2025</a:t>
            </a:fld>
            <a:endParaRPr lang="hr-H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3E2FB06-0E0A-4667-BCA5-F7735A52AF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5576544-1577-413C-9BB6-1540BDADC0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73457-5AE9-46AB-8FB9-2CCE34542EA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6042591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78552F-B9C4-487F-9711-E8D960D5EE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7" y="365125"/>
            <a:ext cx="10515601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9887D22-786E-4B43-9426-824ED85CC6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91" y="1681163"/>
            <a:ext cx="5157783" cy="823912"/>
          </a:xfrm>
        </p:spPr>
        <p:txBody>
          <a:bodyPr anchor="b"/>
          <a:lstStyle>
            <a:lvl1pPr marL="0" indent="0">
              <a:buNone/>
              <a:defRPr sz="2401" b="1"/>
            </a:lvl1pPr>
            <a:lvl2pPr marL="457218" indent="0">
              <a:buNone/>
              <a:defRPr sz="2000" b="1"/>
            </a:lvl2pPr>
            <a:lvl3pPr marL="914436" indent="0">
              <a:buNone/>
              <a:defRPr sz="1800" b="1"/>
            </a:lvl3pPr>
            <a:lvl4pPr marL="1371654" indent="0">
              <a:buNone/>
              <a:defRPr sz="1600" b="1"/>
            </a:lvl4pPr>
            <a:lvl5pPr marL="1828872" indent="0">
              <a:buNone/>
              <a:defRPr sz="1600" b="1"/>
            </a:lvl5pPr>
            <a:lvl6pPr marL="2286090" indent="0">
              <a:buNone/>
              <a:defRPr sz="1600" b="1"/>
            </a:lvl6pPr>
            <a:lvl7pPr marL="2743308" indent="0">
              <a:buNone/>
              <a:defRPr sz="1600" b="1"/>
            </a:lvl7pPr>
            <a:lvl8pPr marL="3200526" indent="0">
              <a:buNone/>
              <a:defRPr sz="1600" b="1"/>
            </a:lvl8pPr>
            <a:lvl9pPr marL="3657744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A011CE0-9A04-4B71-8B79-6B13A4564BC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91" y="2505076"/>
            <a:ext cx="5157783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27B5352-D06F-4D49-8555-85749F5B47D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7" y="1681163"/>
            <a:ext cx="5183185" cy="823912"/>
          </a:xfrm>
        </p:spPr>
        <p:txBody>
          <a:bodyPr anchor="b"/>
          <a:lstStyle>
            <a:lvl1pPr marL="0" indent="0">
              <a:buNone/>
              <a:defRPr sz="2401" b="1"/>
            </a:lvl1pPr>
            <a:lvl2pPr marL="457218" indent="0">
              <a:buNone/>
              <a:defRPr sz="2000" b="1"/>
            </a:lvl2pPr>
            <a:lvl3pPr marL="914436" indent="0">
              <a:buNone/>
              <a:defRPr sz="1800" b="1"/>
            </a:lvl3pPr>
            <a:lvl4pPr marL="1371654" indent="0">
              <a:buNone/>
              <a:defRPr sz="1600" b="1"/>
            </a:lvl4pPr>
            <a:lvl5pPr marL="1828872" indent="0">
              <a:buNone/>
              <a:defRPr sz="1600" b="1"/>
            </a:lvl5pPr>
            <a:lvl6pPr marL="2286090" indent="0">
              <a:buNone/>
              <a:defRPr sz="1600" b="1"/>
            </a:lvl6pPr>
            <a:lvl7pPr marL="2743308" indent="0">
              <a:buNone/>
              <a:defRPr sz="1600" b="1"/>
            </a:lvl7pPr>
            <a:lvl8pPr marL="3200526" indent="0">
              <a:buNone/>
              <a:defRPr sz="1600" b="1"/>
            </a:lvl8pPr>
            <a:lvl9pPr marL="3657744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B1AB75A-3926-48B5-B300-7761720A039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7" y="2505076"/>
            <a:ext cx="5183185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01E6727-F866-491A-82F8-6D21E4CC3F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C770E-D314-48F4-BCD7-5731904B2090}" type="datetimeFigureOut">
              <a:rPr lang="hr-HR" smtClean="0"/>
              <a:t>05.06.2025</a:t>
            </a:fld>
            <a:endParaRPr lang="hr-HR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C1A7680-5CDF-41C7-9510-21B703FC1D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DFC792B-C56A-4774-94C1-3F1B92FDDF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73457-5AE9-46AB-8FB9-2CCE34542EA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0364869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B52D54-B4F6-4DD8-8C6D-E35EF7BDA4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EB38ABD-974F-47BC-8AC2-25726917D3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C770E-D314-48F4-BCD7-5731904B2090}" type="datetimeFigureOut">
              <a:rPr lang="hr-HR" smtClean="0"/>
              <a:t>05.06.2025</a:t>
            </a:fld>
            <a:endParaRPr lang="hr-HR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714C049-8FEA-4A67-833D-CA430E5345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B70084B-73E2-4B68-879B-7803D83C40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73457-5AE9-46AB-8FB9-2CCE34542EA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8079926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BED2C85-81BD-4DBC-9877-CC255B2DBD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C770E-D314-48F4-BCD7-5731904B2090}" type="datetimeFigureOut">
              <a:rPr lang="hr-HR" smtClean="0"/>
              <a:t>05.06.2025</a:t>
            </a:fld>
            <a:endParaRPr lang="hr-HR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A1AF378-DF1C-4619-8BE2-A546957C8F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88297D1-4708-40FA-9F5B-D0598F9CCD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73457-5AE9-46AB-8FB9-2CCE34542EA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7144264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273094-E6E8-4F2D-9A6E-510D9BD023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91" y="457200"/>
            <a:ext cx="393223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2DD71C-CFE4-407B-8DA8-E9BCE2CA47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90" y="987426"/>
            <a:ext cx="617220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1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7EE6C9A-747A-46C7-8AC3-5B674B89D19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91" y="2057400"/>
            <a:ext cx="393223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18" indent="0">
              <a:buNone/>
              <a:defRPr sz="1400"/>
            </a:lvl2pPr>
            <a:lvl3pPr marL="914436" indent="0">
              <a:buNone/>
              <a:defRPr sz="1200"/>
            </a:lvl3pPr>
            <a:lvl4pPr marL="1371654" indent="0">
              <a:buNone/>
              <a:defRPr sz="1000"/>
            </a:lvl4pPr>
            <a:lvl5pPr marL="1828872" indent="0">
              <a:buNone/>
              <a:defRPr sz="1000"/>
            </a:lvl5pPr>
            <a:lvl6pPr marL="2286090" indent="0">
              <a:buNone/>
              <a:defRPr sz="1000"/>
            </a:lvl6pPr>
            <a:lvl7pPr marL="2743308" indent="0">
              <a:buNone/>
              <a:defRPr sz="1000"/>
            </a:lvl7pPr>
            <a:lvl8pPr marL="3200526" indent="0">
              <a:buNone/>
              <a:defRPr sz="1000"/>
            </a:lvl8pPr>
            <a:lvl9pPr marL="3657744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8DF565D-DA59-4337-B54C-1200A4AEBD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C770E-D314-48F4-BCD7-5731904B2090}" type="datetimeFigureOut">
              <a:rPr lang="hr-HR" smtClean="0"/>
              <a:t>05.06.2025</a:t>
            </a:fld>
            <a:endParaRPr lang="hr-H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C588467-76A3-4E7F-9DAD-95508BBD1F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09C3F3A-E7BB-4490-B3C6-0DB9C2A6ED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73457-5AE9-46AB-8FB9-2CCE34542EA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1697426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357720-AEAC-4B7C-86DF-F2BB8FB244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91" y="457200"/>
            <a:ext cx="393223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85074E5-0648-4C23-9346-D8BD67E770F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90" y="987426"/>
            <a:ext cx="6172203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18" indent="0">
              <a:buNone/>
              <a:defRPr sz="2800"/>
            </a:lvl2pPr>
            <a:lvl3pPr marL="914436" indent="0">
              <a:buNone/>
              <a:defRPr sz="2401"/>
            </a:lvl3pPr>
            <a:lvl4pPr marL="1371654" indent="0">
              <a:buNone/>
              <a:defRPr sz="2000"/>
            </a:lvl4pPr>
            <a:lvl5pPr marL="1828872" indent="0">
              <a:buNone/>
              <a:defRPr sz="2000"/>
            </a:lvl5pPr>
            <a:lvl6pPr marL="2286090" indent="0">
              <a:buNone/>
              <a:defRPr sz="2000"/>
            </a:lvl6pPr>
            <a:lvl7pPr marL="2743308" indent="0">
              <a:buNone/>
              <a:defRPr sz="2000"/>
            </a:lvl7pPr>
            <a:lvl8pPr marL="3200526" indent="0">
              <a:buNone/>
              <a:defRPr sz="2000"/>
            </a:lvl8pPr>
            <a:lvl9pPr marL="3657744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D98C070-460B-4D61-9527-EAEB908A873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91" y="2057400"/>
            <a:ext cx="393223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18" indent="0">
              <a:buNone/>
              <a:defRPr sz="1400"/>
            </a:lvl2pPr>
            <a:lvl3pPr marL="914436" indent="0">
              <a:buNone/>
              <a:defRPr sz="1200"/>
            </a:lvl3pPr>
            <a:lvl4pPr marL="1371654" indent="0">
              <a:buNone/>
              <a:defRPr sz="1000"/>
            </a:lvl4pPr>
            <a:lvl5pPr marL="1828872" indent="0">
              <a:buNone/>
              <a:defRPr sz="1000"/>
            </a:lvl5pPr>
            <a:lvl6pPr marL="2286090" indent="0">
              <a:buNone/>
              <a:defRPr sz="1000"/>
            </a:lvl6pPr>
            <a:lvl7pPr marL="2743308" indent="0">
              <a:buNone/>
              <a:defRPr sz="1000"/>
            </a:lvl7pPr>
            <a:lvl8pPr marL="3200526" indent="0">
              <a:buNone/>
              <a:defRPr sz="1000"/>
            </a:lvl8pPr>
            <a:lvl9pPr marL="3657744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4F2B557-72A7-4135-9788-6D4EFFAE82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C770E-D314-48F4-BCD7-5731904B2090}" type="datetimeFigureOut">
              <a:rPr lang="hr-HR" smtClean="0"/>
              <a:t>05.06.2025</a:t>
            </a:fld>
            <a:endParaRPr lang="hr-H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C0752C1-5B14-409A-8D17-4662C22593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7347E22-49F3-47C4-83C6-102DE212AA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73457-5AE9-46AB-8FB9-2CCE34542EA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9055057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7AB1CF9-F305-42DD-80EA-9653AF1C65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4" y="365125"/>
            <a:ext cx="10515601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FBD0CFE-7475-4236-A717-3B21EE7082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4" y="1825625"/>
            <a:ext cx="10515601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A77768-6E3C-4983-895D-5994CDF061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8" y="6356351"/>
            <a:ext cx="27431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1C770E-D314-48F4-BCD7-5731904B2090}" type="datetimeFigureOut">
              <a:rPr lang="hr-HR" smtClean="0"/>
              <a:t>05.06.2025</a:t>
            </a:fld>
            <a:endParaRPr lang="hr-H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8230D2-136A-4B13-8449-3CC5F036D60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3" y="6356351"/>
            <a:ext cx="411480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5B2C8E-A326-47F7-B18C-0E1B3ED435B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2" y="6356351"/>
            <a:ext cx="27431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573457-5AE9-46AB-8FB9-2CCE34542EA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2437320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  <p:txStyles>
    <p:titleStyle>
      <a:lvl1pPr algn="l" defTabSz="914436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9" indent="-228609" algn="l" defTabSz="914436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27" indent="-228609" algn="l" defTabSz="91443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1" kern="1200">
          <a:solidFill>
            <a:schemeClr val="tx1"/>
          </a:solidFill>
          <a:latin typeface="+mn-lt"/>
          <a:ea typeface="+mn-ea"/>
          <a:cs typeface="+mn-cs"/>
        </a:defRPr>
      </a:lvl2pPr>
      <a:lvl3pPr marL="1143045" indent="-228609" algn="l" defTabSz="91443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63" indent="-228609" algn="l" defTabSz="91443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82" indent="-228609" algn="l" defTabSz="91443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99" indent="-228609" algn="l" defTabSz="91443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918" indent="-228609" algn="l" defTabSz="91443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135" indent="-228609" algn="l" defTabSz="91443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354" indent="-228609" algn="l" defTabSz="91443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3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18" algn="l" defTabSz="91443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36" algn="l" defTabSz="91443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54" algn="l" defTabSz="91443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72" algn="l" defTabSz="91443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90" algn="l" defTabSz="91443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308" algn="l" defTabSz="91443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526" algn="l" defTabSz="91443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744" algn="l" defTabSz="91443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croatia.hr/hr-HR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jpeg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F31AD982-38A3-FFE2-4E0D-E3F3C4F679ED}"/>
              </a:ext>
            </a:extLst>
          </p:cNvPr>
          <p:cNvSpPr/>
          <p:nvPr/>
        </p:nvSpPr>
        <p:spPr>
          <a:xfrm>
            <a:off x="0" y="-102548"/>
            <a:ext cx="12192000" cy="929458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None/>
            </a:pPr>
            <a:r>
              <a:rPr lang="hr-HR" sz="16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GODIŠNJE HRVATSKE TURISTIČKE NAGRADE 2025.</a:t>
            </a:r>
          </a:p>
          <a:p>
            <a:pPr algn="ctr">
              <a:buNone/>
            </a:pPr>
            <a:endParaRPr lang="hr-HR" sz="12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ctr">
              <a:buNone/>
            </a:pPr>
            <a:r>
              <a:rPr lang="hr-HR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AUTENTIČNA PRIMORSKA DESTINACIJA</a:t>
            </a:r>
            <a:endParaRPr lang="hr-HR" sz="2800" b="1" dirty="0">
              <a:solidFill>
                <a:schemeClr val="bg1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541BCE3-7EF4-D407-CE2E-FE9B5710C6CA}"/>
              </a:ext>
            </a:extLst>
          </p:cNvPr>
          <p:cNvSpPr txBox="1"/>
          <p:nvPr/>
        </p:nvSpPr>
        <p:spPr>
          <a:xfrm>
            <a:off x="111513" y="1047498"/>
            <a:ext cx="117087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sz="14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Podnositelji kandidature mogu biti turističke zajednice te regionalna ili lokalna samouprava</a:t>
            </a:r>
            <a:endParaRPr lang="hr-HR" dirty="0"/>
          </a:p>
        </p:txBody>
      </p:sp>
      <p:graphicFrame>
        <p:nvGraphicFramePr>
          <p:cNvPr id="14" name="Table 13">
            <a:extLst>
              <a:ext uri="{FF2B5EF4-FFF2-40B4-BE49-F238E27FC236}">
                <a16:creationId xmlns:a16="http://schemas.microsoft.com/office/drawing/2014/main" id="{F26AB30A-74EC-3120-B70B-6B5224BEAAC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16113385"/>
              </p:ext>
            </p:extLst>
          </p:nvPr>
        </p:nvGraphicFramePr>
        <p:xfrm>
          <a:off x="1597025" y="1708305"/>
          <a:ext cx="8997950" cy="3600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997950">
                  <a:extLst>
                    <a:ext uri="{9D8B030D-6E8A-4147-A177-3AD203B41FA5}">
                      <a16:colId xmlns:a16="http://schemas.microsoft.com/office/drawing/2014/main" val="1039335961"/>
                    </a:ext>
                  </a:extLst>
                </a:gridCol>
              </a:tblGrid>
              <a:tr h="360000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hr-HR" sz="1400" dirty="0">
                          <a:effectLst/>
                        </a:rPr>
                        <a:t>AUTENTIČNA PRIMORSKA DESTINACIJA</a:t>
                      </a:r>
                      <a:endParaRPr lang="hr-H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820365880"/>
                  </a:ext>
                </a:extLst>
              </a:tr>
            </a:tbl>
          </a:graphicData>
        </a:graphic>
      </p:graphicFrame>
      <p:graphicFrame>
        <p:nvGraphicFramePr>
          <p:cNvPr id="15" name="Table 14">
            <a:extLst>
              <a:ext uri="{FF2B5EF4-FFF2-40B4-BE49-F238E27FC236}">
                <a16:creationId xmlns:a16="http://schemas.microsoft.com/office/drawing/2014/main" id="{81E3D1A5-95E9-1435-1EDB-544B6A1F25E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0688216"/>
              </p:ext>
            </p:extLst>
          </p:nvPr>
        </p:nvGraphicFramePr>
        <p:xfrm>
          <a:off x="1597025" y="2068305"/>
          <a:ext cx="8997950" cy="3600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997950">
                  <a:extLst>
                    <a:ext uri="{9D8B030D-6E8A-4147-A177-3AD203B41FA5}">
                      <a16:colId xmlns:a16="http://schemas.microsoft.com/office/drawing/2014/main" val="3022260871"/>
                    </a:ext>
                  </a:extLst>
                </a:gridCol>
              </a:tblGrid>
              <a:tr h="360000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endParaRPr lang="hr-H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9AB6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6924966"/>
                  </a:ext>
                </a:extLst>
              </a:tr>
            </a:tbl>
          </a:graphicData>
        </a:graphic>
      </p:graphicFrame>
      <p:graphicFrame>
        <p:nvGraphicFramePr>
          <p:cNvPr id="16" name="Table 15">
            <a:extLst>
              <a:ext uri="{FF2B5EF4-FFF2-40B4-BE49-F238E27FC236}">
                <a16:creationId xmlns:a16="http://schemas.microsoft.com/office/drawing/2014/main" id="{16CF934F-4FE8-3D9D-7DCE-E2E246CD914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5893263"/>
              </p:ext>
            </p:extLst>
          </p:nvPr>
        </p:nvGraphicFramePr>
        <p:xfrm>
          <a:off x="1597025" y="2877789"/>
          <a:ext cx="8997950" cy="21600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049145">
                  <a:extLst>
                    <a:ext uri="{9D8B030D-6E8A-4147-A177-3AD203B41FA5}">
                      <a16:colId xmlns:a16="http://schemas.microsoft.com/office/drawing/2014/main" val="3971653320"/>
                    </a:ext>
                  </a:extLst>
                </a:gridCol>
                <a:gridCol w="6948805">
                  <a:extLst>
                    <a:ext uri="{9D8B030D-6E8A-4147-A177-3AD203B41FA5}">
                      <a16:colId xmlns:a16="http://schemas.microsoft.com/office/drawing/2014/main" val="2821422936"/>
                    </a:ext>
                  </a:extLst>
                </a:gridCol>
              </a:tblGrid>
              <a:tr h="360000"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hr-HR" sz="1200" dirty="0">
                          <a:effectLst/>
                        </a:rPr>
                        <a:t>PODNOSITELJ KANDIDATURE</a:t>
                      </a:r>
                      <a:endParaRPr lang="hr-H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8128585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buNone/>
                      </a:pPr>
                      <a:r>
                        <a:rPr lang="hr-HR" sz="1200" dirty="0">
                          <a:effectLst/>
                        </a:rPr>
                        <a:t>ime i prezime</a:t>
                      </a:r>
                      <a:endParaRPr lang="hr-H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buNone/>
                      </a:pPr>
                      <a:r>
                        <a:rPr lang="hr-HR" sz="1200" dirty="0">
                          <a:effectLst/>
                        </a:rPr>
                        <a:t> </a:t>
                      </a:r>
                      <a:endParaRPr lang="hr-H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689723636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buNone/>
                      </a:pPr>
                      <a:r>
                        <a:rPr lang="hr-HR" sz="1200" dirty="0">
                          <a:effectLst/>
                        </a:rPr>
                        <a:t>naziv tvrtke</a:t>
                      </a:r>
                      <a:endParaRPr lang="hr-H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buNone/>
                      </a:pPr>
                      <a:r>
                        <a:rPr lang="hr-HR" sz="1200" dirty="0">
                          <a:effectLst/>
                        </a:rPr>
                        <a:t> </a:t>
                      </a:r>
                      <a:endParaRPr lang="hr-H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680790807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buNone/>
                      </a:pPr>
                      <a:r>
                        <a:rPr lang="hr-HR" sz="1200">
                          <a:effectLst/>
                        </a:rPr>
                        <a:t>funkcija</a:t>
                      </a:r>
                      <a:endParaRPr lang="hr-H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buNone/>
                      </a:pPr>
                      <a:r>
                        <a:rPr lang="hr-HR" sz="1200" dirty="0">
                          <a:effectLst/>
                        </a:rPr>
                        <a:t> </a:t>
                      </a:r>
                      <a:endParaRPr lang="hr-H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682367222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buNone/>
                      </a:pPr>
                      <a:r>
                        <a:rPr lang="hr-HR" sz="1200" dirty="0">
                          <a:effectLst/>
                        </a:rPr>
                        <a:t>telefon/mobitel</a:t>
                      </a:r>
                      <a:endParaRPr lang="hr-H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buNone/>
                      </a:pPr>
                      <a:r>
                        <a:rPr lang="hr-HR" sz="1200" dirty="0">
                          <a:effectLst/>
                        </a:rPr>
                        <a:t> </a:t>
                      </a:r>
                      <a:endParaRPr lang="hr-H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871246201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buNone/>
                      </a:pPr>
                      <a:r>
                        <a:rPr lang="hr-HR" sz="1200">
                          <a:effectLst/>
                        </a:rPr>
                        <a:t>e-mail</a:t>
                      </a:r>
                      <a:endParaRPr lang="hr-H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buNone/>
                      </a:pPr>
                      <a:r>
                        <a:rPr lang="hr-HR" sz="1200" dirty="0">
                          <a:effectLst/>
                        </a:rPr>
                        <a:t> </a:t>
                      </a:r>
                      <a:endParaRPr lang="hr-H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198586274"/>
                  </a:ext>
                </a:extLst>
              </a:tr>
            </a:tbl>
          </a:graphicData>
        </a:graphic>
      </p:graphicFrame>
      <p:pic>
        <p:nvPicPr>
          <p:cNvPr id="17" name="Picture 16">
            <a:hlinkClick r:id="rId3"/>
            <a:extLst>
              <a:ext uri="{FF2B5EF4-FFF2-40B4-BE49-F238E27FC236}">
                <a16:creationId xmlns:a16="http://schemas.microsoft.com/office/drawing/2014/main" id="{74125C4D-9652-B349-F102-2AC2A27728C7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65678" y="6229544"/>
            <a:ext cx="770029" cy="535858"/>
          </a:xfrm>
          <a:prstGeom prst="rect">
            <a:avLst/>
          </a:prstGeom>
          <a:noFill/>
          <a:ln>
            <a:noFill/>
          </a:ln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447A90F5-29A7-01BE-E74C-6A79F64FD154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15679" y="6229544"/>
            <a:ext cx="555008" cy="370160"/>
          </a:xfrm>
          <a:prstGeom prst="rect">
            <a:avLst/>
          </a:prstGeom>
          <a:noFill/>
        </p:spPr>
      </p:pic>
      <p:pic>
        <p:nvPicPr>
          <p:cNvPr id="5" name="Picture 4" descr="Blue text on a white background&#10;&#10;AI-generated content may be incorrect.">
            <a:extLst>
              <a:ext uri="{FF2B5EF4-FFF2-40B4-BE49-F238E27FC236}">
                <a16:creationId xmlns:a16="http://schemas.microsoft.com/office/drawing/2014/main" id="{80422D88-D602-C3AA-E064-B2C2B2143815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825" y="6162757"/>
            <a:ext cx="1219200" cy="31877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6223904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4010</TotalTime>
  <Words>41</Words>
  <Application>Microsoft Office PowerPoint</Application>
  <PresentationFormat>Widescreen</PresentationFormat>
  <Paragraphs>17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Jannette Razum</dc:creator>
  <cp:lastModifiedBy>Sanja Biščan</cp:lastModifiedBy>
  <cp:revision>219</cp:revision>
  <cp:lastPrinted>2025-02-24T14:15:01Z</cp:lastPrinted>
  <dcterms:created xsi:type="dcterms:W3CDTF">2019-05-20T07:06:25Z</dcterms:created>
  <dcterms:modified xsi:type="dcterms:W3CDTF">2025-06-05T09:05:10Z</dcterms:modified>
</cp:coreProperties>
</file>